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Nobile"/>
      <p:regular r:id="rId15"/>
      <p:bold r:id="rId16"/>
      <p:italic r:id="rId17"/>
      <p:boldItalic r:id="rId18"/>
    </p:embeddedFont>
    <p:embeddedFont>
      <p:font typeface="Alexandri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exandri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bile-regular.fntdata"/><Relationship Id="rId14" Type="http://schemas.openxmlformats.org/officeDocument/2006/relationships/slide" Target="slides/slide10.xml"/><Relationship Id="rId17" Type="http://schemas.openxmlformats.org/officeDocument/2006/relationships/font" Target="fonts/Nobile-italic.fntdata"/><Relationship Id="rId16" Type="http://schemas.openxmlformats.org/officeDocument/2006/relationships/font" Target="fonts/Nobile-bold.fntdata"/><Relationship Id="rId5" Type="http://schemas.openxmlformats.org/officeDocument/2006/relationships/slide" Target="slides/slide1.xml"/><Relationship Id="rId19" Type="http://schemas.openxmlformats.org/officeDocument/2006/relationships/font" Target="fonts/Alexandria-regular.fntdata"/><Relationship Id="rId6" Type="http://schemas.openxmlformats.org/officeDocument/2006/relationships/slide" Target="slides/slide2.xml"/><Relationship Id="rId18" Type="http://schemas.openxmlformats.org/officeDocument/2006/relationships/font" Target="fonts/Nobil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XUX-KFG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TDN-RVH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TDN-RVH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TDN-RVH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https://edu.delightex.com/TDN-RVH</a:t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eac5d5e7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8eac5d5e7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38eac5d5e75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https://edu.delightex.com/XUX-KFG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Student Template </a:t>
            </a:r>
            <a:br>
              <a:rPr lang="en-US" sz="1100">
                <a:latin typeface="Arial"/>
                <a:ea typeface="Arial"/>
                <a:cs typeface="Arial"/>
                <a:sym typeface="Arial"/>
              </a:rPr>
            </a:b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https://edu.delightex.com/TDN-RVH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this to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https://edu.delightex.com/TDN-RVH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eac5d5e75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8eac5d5e75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https://edu.delightex.com/TDN-RVH</a:t>
            </a:r>
            <a:br>
              <a:rPr lang="en-US"/>
            </a:br>
            <a:endParaRPr/>
          </a:p>
        </p:txBody>
      </p:sp>
      <p:sp>
        <p:nvSpPr>
          <p:cNvPr id="147" name="Google Shape;147;g38eac5d5e75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4.gif"/><Relationship Id="rId7" Type="http://schemas.openxmlformats.org/officeDocument/2006/relationships/image" Target="../media/image6.jpg"/><Relationship Id="rId8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hyperlink" Target="http://www.youtube.com/watch?v=vGWoV-8lteA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edu.delightex.com/XUX-KF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449223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Learning Objectives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1498163"/>
            <a:ext cx="3664800" cy="1685100"/>
          </a:xfrm>
          <a:prstGeom prst="roundRect">
            <a:avLst>
              <a:gd fmla="val 5654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6514624" y="173259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Circular Motion</a:t>
            </a:r>
            <a:endParaRPr b="0" i="0" sz="220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6514624" y="2223016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Make </a:t>
            </a:r>
            <a:r>
              <a:rPr lang="en-US" sz="17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3D elements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move in circles that never stop</a:t>
            </a:r>
            <a:endParaRPr b="0" i="0" sz="1750" u="none" cap="none" strike="noStrike"/>
          </a:p>
        </p:txBody>
      </p:sp>
      <p:sp>
        <p:nvSpPr>
          <p:cNvPr id="61" name="Google Shape;61;p13"/>
          <p:cNvSpPr/>
          <p:nvPr/>
        </p:nvSpPr>
        <p:spPr>
          <a:xfrm>
            <a:off x="10171748" y="1498163"/>
            <a:ext cx="3664800" cy="1685100"/>
          </a:xfrm>
          <a:prstGeom prst="roundRect">
            <a:avLst>
              <a:gd fmla="val 5654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10406182" y="173259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Multiple Objects</a:t>
            </a:r>
            <a:endParaRPr b="0" i="0" sz="2200" u="none" cap="none" strike="noStrike"/>
          </a:p>
        </p:txBody>
      </p:sp>
      <p:sp>
        <p:nvSpPr>
          <p:cNvPr id="63" name="Google Shape;63;p13"/>
          <p:cNvSpPr/>
          <p:nvPr/>
        </p:nvSpPr>
        <p:spPr>
          <a:xfrm>
            <a:off x="10406182" y="2223016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Make </a:t>
            </a:r>
            <a:r>
              <a:rPr lang="en-US" sz="17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multiple elements  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move at the same time</a:t>
            </a:r>
            <a:endParaRPr b="0" i="0" sz="1750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6280190" y="3410069"/>
            <a:ext cx="7556400" cy="1322100"/>
          </a:xfrm>
          <a:prstGeom prst="roundRect">
            <a:avLst>
              <a:gd fmla="val 7205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6514624" y="364450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Speed Variation</a:t>
            </a:r>
            <a:endParaRPr b="0" i="0" sz="220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6514624" y="4134922"/>
            <a:ext cx="708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Make elements move at different speeds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6278047" y="622340"/>
            <a:ext cx="5654873" cy="706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Plenary</a:t>
            </a:r>
            <a:endParaRPr b="0" i="0" sz="4450" u="none" cap="none" strike="noStrike"/>
          </a:p>
        </p:txBody>
      </p:sp>
      <p:sp>
        <p:nvSpPr>
          <p:cNvPr id="177" name="Google Shape;177;p22"/>
          <p:cNvSpPr/>
          <p:nvPr/>
        </p:nvSpPr>
        <p:spPr>
          <a:xfrm>
            <a:off x="6278047" y="1668423"/>
            <a:ext cx="4942046" cy="565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550"/>
              <a:buFont typeface="Alexandria"/>
              <a:buNone/>
            </a:pPr>
            <a:r>
              <a:rPr b="0" i="0" lang="en-US" sz="35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Today's Achievements</a:t>
            </a:r>
            <a:endParaRPr b="0" i="0" sz="3550" u="none" cap="none" strike="noStrike"/>
          </a:p>
        </p:txBody>
      </p:sp>
      <p:sp>
        <p:nvSpPr>
          <p:cNvPr id="178" name="Google Shape;178;p22"/>
          <p:cNvSpPr/>
          <p:nvPr/>
        </p:nvSpPr>
        <p:spPr>
          <a:xfrm>
            <a:off x="6278047" y="2573179"/>
            <a:ext cx="3667244" cy="2584966"/>
          </a:xfrm>
          <a:prstGeom prst="roundRect">
            <a:avLst>
              <a:gd fmla="val 3675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6511766" y="2806898"/>
            <a:ext cx="678537" cy="678537"/>
          </a:xfrm>
          <a:prstGeom prst="roundRect">
            <a:avLst>
              <a:gd fmla="val 13474705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0" name="Google Shape;18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8337" y="2955369"/>
            <a:ext cx="305276" cy="3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/>
          <p:nvPr/>
        </p:nvSpPr>
        <p:spPr>
          <a:xfrm>
            <a:off x="6511766" y="3711535"/>
            <a:ext cx="2833330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Smooth Animations</a:t>
            </a:r>
            <a:endParaRPr b="0" i="0" sz="2200" u="none" cap="none" strike="noStrike"/>
          </a:p>
        </p:txBody>
      </p:sp>
      <p:sp>
        <p:nvSpPr>
          <p:cNvPr id="182" name="Google Shape;182;p22"/>
          <p:cNvSpPr/>
          <p:nvPr/>
        </p:nvSpPr>
        <p:spPr>
          <a:xfrm>
            <a:off x="6511766" y="4200525"/>
            <a:ext cx="3199805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Created smooth animations</a:t>
            </a:r>
            <a:endParaRPr b="0" i="0" sz="1750" u="none" cap="none" strike="noStrike"/>
          </a:p>
        </p:txBody>
      </p:sp>
      <p:sp>
        <p:nvSpPr>
          <p:cNvPr id="183" name="Google Shape;183;p22"/>
          <p:cNvSpPr/>
          <p:nvPr/>
        </p:nvSpPr>
        <p:spPr>
          <a:xfrm>
            <a:off x="10171390" y="2573179"/>
            <a:ext cx="3667363" cy="2584966"/>
          </a:xfrm>
          <a:prstGeom prst="roundRect">
            <a:avLst>
              <a:gd fmla="val 3675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0405110" y="2806898"/>
            <a:ext cx="678537" cy="678537"/>
          </a:xfrm>
          <a:prstGeom prst="roundRect">
            <a:avLst>
              <a:gd fmla="val 13474705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5" name="Google Shape;18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91681" y="2955369"/>
            <a:ext cx="305276" cy="3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10405110" y="3711535"/>
            <a:ext cx="2827377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Parallel Processing</a:t>
            </a:r>
            <a:endParaRPr b="0" i="0" sz="2200" u="none" cap="none" strike="noStrike"/>
          </a:p>
        </p:txBody>
      </p:sp>
      <p:sp>
        <p:nvSpPr>
          <p:cNvPr id="187" name="Google Shape;187;p22"/>
          <p:cNvSpPr/>
          <p:nvPr/>
        </p:nvSpPr>
        <p:spPr>
          <a:xfrm>
            <a:off x="10405110" y="4200525"/>
            <a:ext cx="3199924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Used parallel processing for multiple objects</a:t>
            </a:r>
            <a:endParaRPr b="0" i="0" sz="1750" u="none" cap="none" strike="noStrike"/>
          </a:p>
        </p:txBody>
      </p:sp>
      <p:sp>
        <p:nvSpPr>
          <p:cNvPr id="188" name="Google Shape;188;p22"/>
          <p:cNvSpPr/>
          <p:nvPr/>
        </p:nvSpPr>
        <p:spPr>
          <a:xfrm>
            <a:off x="6278047" y="5384244"/>
            <a:ext cx="7560707" cy="2223016"/>
          </a:xfrm>
          <a:prstGeom prst="roundRect">
            <a:avLst>
              <a:gd fmla="val 4274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6511766" y="5617964"/>
            <a:ext cx="678537" cy="678537"/>
          </a:xfrm>
          <a:prstGeom prst="roundRect">
            <a:avLst>
              <a:gd fmla="val 13474705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0" name="Google Shape;19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8337" y="5766435"/>
            <a:ext cx="305276" cy="38159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6511766" y="6522601"/>
            <a:ext cx="2827377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Realistic Timing</a:t>
            </a:r>
            <a:endParaRPr b="0" i="0" sz="2200" u="none" cap="none" strike="noStrike"/>
          </a:p>
        </p:txBody>
      </p:sp>
      <p:sp>
        <p:nvSpPr>
          <p:cNvPr id="192" name="Google Shape;192;p22"/>
          <p:cNvSpPr/>
          <p:nvPr/>
        </p:nvSpPr>
        <p:spPr>
          <a:xfrm>
            <a:off x="6511766" y="7011591"/>
            <a:ext cx="7093268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Applied realistic timing relationships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242425" y="252225"/>
            <a:ext cx="13974600" cy="43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An </a:t>
            </a:r>
            <a:r>
              <a:rPr b="1"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element</a:t>
            </a: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 is just a fancy word for a </a:t>
            </a:r>
            <a:r>
              <a:rPr b="1"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thing</a:t>
            </a: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 in your project.</a:t>
            </a:r>
            <a:b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</a:b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 It could be:</a:t>
            </a:r>
            <a:endParaRPr sz="3500">
              <a:solidFill>
                <a:schemeClr val="dk1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A </a:t>
            </a:r>
            <a:r>
              <a:rPr b="1"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3D object</a:t>
            </a: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 like a rocket, planet, or astronaut</a:t>
            </a:r>
            <a:endParaRPr sz="3500">
              <a:solidFill>
                <a:schemeClr val="dk1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A </a:t>
            </a:r>
            <a:r>
              <a:rPr b="1"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character</a:t>
            </a: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 that moves or talks</a:t>
            </a:r>
            <a:endParaRPr sz="3500">
              <a:solidFill>
                <a:schemeClr val="dk1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A </a:t>
            </a:r>
            <a:r>
              <a:rPr b="1"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button</a:t>
            </a: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 that you click</a:t>
            </a:r>
            <a:endParaRPr sz="3500">
              <a:solidFill>
                <a:schemeClr val="dk1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●"/>
            </a:pP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A </a:t>
            </a:r>
            <a:r>
              <a:rPr b="1"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sound</a:t>
            </a: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, </a:t>
            </a:r>
            <a:r>
              <a:rPr b="1"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image</a:t>
            </a: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, or </a:t>
            </a:r>
            <a:r>
              <a:rPr b="1"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text</a:t>
            </a: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 you add</a:t>
            </a:r>
            <a:endParaRPr sz="3500">
              <a:solidFill>
                <a:schemeClr val="dk1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solidFill>
                <a:schemeClr val="dk1"/>
              </a:solidFill>
              <a:latin typeface="Nobile"/>
              <a:ea typeface="Nobile"/>
              <a:cs typeface="Nobile"/>
              <a:sym typeface="Nobile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t/>
            </a:r>
            <a:endParaRPr sz="4150">
              <a:solidFill>
                <a:srgbClr val="404155"/>
              </a:solidFill>
              <a:latin typeface="Nobile"/>
              <a:ea typeface="Nobile"/>
              <a:cs typeface="Nobile"/>
              <a:sym typeface="Nobile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28600" y="4876800"/>
            <a:ext cx="7971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Nobile"/>
                <a:ea typeface="Nobile"/>
                <a:cs typeface="Nobile"/>
                <a:sym typeface="Nobile"/>
              </a:rPr>
              <a:t>Think of elements like LEGO pieces — you use them to build your digital world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1388" y="3920025"/>
            <a:ext cx="5038188" cy="377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565190" y="485775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Key Concepts</a:t>
            </a:r>
            <a:endParaRPr b="0" i="0" sz="4450" u="none" cap="none" strike="noStrike"/>
          </a:p>
        </p:txBody>
      </p:sp>
      <p:sp>
        <p:nvSpPr>
          <p:cNvPr id="81" name="Google Shape;81;p15"/>
          <p:cNvSpPr/>
          <p:nvPr/>
        </p:nvSpPr>
        <p:spPr>
          <a:xfrm>
            <a:off x="565190" y="1648182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Paths, Forever Loops, Parallel Processing</a:t>
            </a:r>
            <a:endParaRPr b="0" i="0" sz="1750" u="none" cap="none" strike="noStrike"/>
          </a:p>
        </p:txBody>
      </p:sp>
      <p:pic>
        <p:nvPicPr>
          <p:cNvPr descr="preencoded.png"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190" y="226623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565190" y="311669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Paths</a:t>
            </a:r>
            <a:endParaRPr b="0" i="0" sz="2200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565190" y="3607118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Train tracks or race car circuits. Objects follow predetermined routes.</a:t>
            </a:r>
            <a:endParaRPr b="0" i="0" sz="1750" u="none" cap="none" strike="noStrike"/>
          </a:p>
        </p:txBody>
      </p:sp>
      <p:pic>
        <p:nvPicPr>
          <p:cNvPr descr="preencoded.png" id="85" name="Google Shape;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7293" y="226623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5007293" y="311669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Forever Loops</a:t>
            </a:r>
            <a:endParaRPr b="0" i="0" sz="2200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5007293" y="3607118"/>
            <a:ext cx="41586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 ferris wheel that never stops spinning. Continuous, repeating motion.</a:t>
            </a:r>
            <a:endParaRPr b="0" i="0" sz="1750" u="none" cap="none" strike="noStrike"/>
          </a:p>
        </p:txBody>
      </p:sp>
      <p:pic>
        <p:nvPicPr>
          <p:cNvPr descr="preencoded.png" id="88" name="Google Shape;8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9395" y="2266236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9449395" y="311669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Parallel Processing</a:t>
            </a:r>
            <a:endParaRPr b="0" i="0" sz="220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9449395" y="3607118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 marching band. Everyone plays their part at the same time.</a:t>
            </a:r>
            <a:endParaRPr b="0" i="0" sz="1750" u="none" cap="none" strike="noStrike"/>
          </a:p>
        </p:txBody>
      </p:sp>
      <p:pic>
        <p:nvPicPr>
          <p:cNvPr descr="a cartoon illustration of a train track with rocks on the side (provided by Tenor)" id="91" name="Google Shape;9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198" y="4832750"/>
            <a:ext cx="2574250" cy="257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finity (provided by Getty Images)" id="92" name="Google Shape;9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5209" y="4999402"/>
            <a:ext cx="2459249" cy="2459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gh angle view of vehicles on a multiple lane highway (provided by Getty Images)" id="93" name="Google Shape;9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17772" y="4832751"/>
            <a:ext cx="3215923" cy="214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777240" y="610672"/>
            <a:ext cx="7452955" cy="693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Alexandria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Parallel Process in Real Life</a:t>
            </a:r>
            <a:endParaRPr b="0" i="0" sz="435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777240" y="1637705"/>
            <a:ext cx="4441865" cy="555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450"/>
              <a:buFont typeface="Alexandria"/>
              <a:buNone/>
            </a:pPr>
            <a:r>
              <a:rPr b="0" i="0" lang="en-US" sz="3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CPU vs GPU</a:t>
            </a:r>
            <a:endParaRPr b="0" i="0" sz="3450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7593687" y="2748082"/>
            <a:ext cx="2776180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50"/>
              <a:buFont typeface="Alexandria"/>
              <a:buNone/>
            </a:pPr>
            <a:r>
              <a:rPr b="0" i="0" lang="en-US" sz="21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WAGOLL</a:t>
            </a:r>
            <a:endParaRPr b="0" i="0" sz="2150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7593687" y="3317200"/>
            <a:ext cx="6267093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What A Good One Looks Like</a:t>
            </a:r>
            <a:endParaRPr b="0" i="0" sz="1700" u="none" cap="none" strike="noStrike"/>
          </a:p>
        </p:txBody>
      </p:sp>
      <p:pic>
        <p:nvPicPr>
          <p:cNvPr descr="preencoded.png" id="103" name="Google Shape;1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3687" y="3922276"/>
            <a:ext cx="6267093" cy="3530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is is a demonstration of painting by CPU Followed by GPU which does parallel processing. CPU vs GPU painting demonstration by Nvidia. #mythbusters #nvidia #cpu #gpu #parallelprocessing" id="104" name="Google Shape;104;p16" title="CPU vs GPU painting demonstration by Nvidia. #mythbusters #nvidia #cpu #gpu #parallelprocessi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88" y="3456530"/>
            <a:ext cx="6134575" cy="34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9372600" y="2667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https://edu.delightex.com/XUX-KFG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44400" y="-179775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 title="Screenshot 2025-10-01 at 09.54.15.png"/>
          <p:cNvPicPr preferRelativeResize="0"/>
          <p:nvPr/>
        </p:nvPicPr>
        <p:blipFill rotWithShape="1">
          <a:blip r:embed="rId4">
            <a:alphaModFix/>
          </a:blip>
          <a:srcRect b="13494" l="0" r="0" t="0"/>
          <a:stretch/>
        </p:blipFill>
        <p:spPr>
          <a:xfrm>
            <a:off x="152400" y="377074"/>
            <a:ext cx="8039100" cy="37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 title="Screenshot 2025-10-01 at 09.55.3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85000"/>
            <a:ext cx="8039100" cy="368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>
            <a:off x="793805" y="4050150"/>
            <a:ext cx="10534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lang="en-US" sz="44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Lets move the</a:t>
            </a: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 Earth &amp; Sun</a:t>
            </a:r>
            <a:endParaRPr b="0" i="0" sz="4450" u="none" cap="none" strike="noStrike"/>
          </a:p>
        </p:txBody>
      </p:sp>
      <p:sp>
        <p:nvSpPr>
          <p:cNvPr id="121" name="Google Shape;121;p18"/>
          <p:cNvSpPr/>
          <p:nvPr/>
        </p:nvSpPr>
        <p:spPr>
          <a:xfrm>
            <a:off x="793790" y="5099090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Alexandria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01</a:t>
            </a:r>
            <a:endParaRPr b="0" i="0" sz="1750" u="none" cap="none" strike="noStrike"/>
          </a:p>
        </p:txBody>
      </p:sp>
      <p:sp>
        <p:nvSpPr>
          <p:cNvPr id="122" name="Google Shape;122;p18"/>
          <p:cNvSpPr/>
          <p:nvPr/>
        </p:nvSpPr>
        <p:spPr>
          <a:xfrm>
            <a:off x="793790" y="5454134"/>
            <a:ext cx="4196358" cy="30480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793790" y="608564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Center the Sun</a:t>
            </a:r>
            <a:endParaRPr b="0" i="0" sz="2200" u="none" cap="none" strike="noStrike"/>
          </a:p>
        </p:txBody>
      </p:sp>
      <p:sp>
        <p:nvSpPr>
          <p:cNvPr id="124" name="Google Shape;124;p18"/>
          <p:cNvSpPr/>
          <p:nvPr/>
        </p:nvSpPr>
        <p:spPr>
          <a:xfrm>
            <a:off x="793790" y="6576060"/>
            <a:ext cx="419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Put the Sun in the center (it's the biggest!)</a:t>
            </a:r>
            <a:endParaRPr b="0" i="0" sz="1750" u="none" cap="none" strike="noStrike"/>
          </a:p>
        </p:txBody>
      </p:sp>
      <p:sp>
        <p:nvSpPr>
          <p:cNvPr id="125" name="Google Shape;125;p18"/>
          <p:cNvSpPr/>
          <p:nvPr/>
        </p:nvSpPr>
        <p:spPr>
          <a:xfrm>
            <a:off x="5216962" y="5099090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Alexandria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02</a:t>
            </a:r>
            <a:endParaRPr b="0" i="0" sz="1750" u="none" cap="none" strike="noStrike"/>
          </a:p>
        </p:txBody>
      </p:sp>
      <p:sp>
        <p:nvSpPr>
          <p:cNvPr id="126" name="Google Shape;126;p18"/>
          <p:cNvSpPr/>
          <p:nvPr/>
        </p:nvSpPr>
        <p:spPr>
          <a:xfrm>
            <a:off x="5216962" y="5454134"/>
            <a:ext cx="4196358" cy="30480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5216962" y="608564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Earth's Orbit</a:t>
            </a:r>
            <a:endParaRPr b="0" i="0" sz="2200" u="none" cap="none" strike="noStrike"/>
          </a:p>
        </p:txBody>
      </p:sp>
      <p:sp>
        <p:nvSpPr>
          <p:cNvPr id="128" name="Google Shape;128;p18"/>
          <p:cNvSpPr/>
          <p:nvPr/>
        </p:nvSpPr>
        <p:spPr>
          <a:xfrm>
            <a:off x="5216962" y="6576060"/>
            <a:ext cx="419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Make Earth go around the Sun using forever blocks</a:t>
            </a:r>
            <a:endParaRPr b="0" i="0" sz="1750" u="none" cap="none" strike="noStrike"/>
          </a:p>
        </p:txBody>
      </p:sp>
      <p:sp>
        <p:nvSpPr>
          <p:cNvPr id="129" name="Google Shape;129;p18"/>
          <p:cNvSpPr/>
          <p:nvPr/>
        </p:nvSpPr>
        <p:spPr>
          <a:xfrm>
            <a:off x="9640133" y="5099090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Alexandria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03</a:t>
            </a:r>
            <a:endParaRPr b="0" i="0" sz="1750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9640133" y="5454134"/>
            <a:ext cx="4196358" cy="30480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9640133" y="6085642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Add Rotation</a:t>
            </a:r>
            <a:endParaRPr b="0" i="0" sz="220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9640133" y="6576060"/>
            <a:ext cx="419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Earth moves on a path and rotates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8337590" y="8334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Code Structure</a:t>
            </a:r>
            <a:endParaRPr b="0" i="0" sz="4450" u="none" cap="none" strike="noStrike"/>
          </a:p>
        </p:txBody>
      </p:sp>
      <p:sp>
        <p:nvSpPr>
          <p:cNvPr id="139" name="Google Shape;139;p19"/>
          <p:cNvSpPr/>
          <p:nvPr/>
        </p:nvSpPr>
        <p:spPr>
          <a:xfrm>
            <a:off x="8285327" y="1130501"/>
            <a:ext cx="56526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569"/>
              <a:buFont typeface="Alexandria"/>
              <a:buNone/>
            </a:pPr>
            <a:r>
              <a:rPr b="0" i="0" lang="en-US" sz="3569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Building Your Animation</a:t>
            </a:r>
            <a:endParaRPr b="0" i="0" sz="3569" u="none" cap="none" strike="noStrike"/>
          </a:p>
        </p:txBody>
      </p:sp>
      <p:sp>
        <p:nvSpPr>
          <p:cNvPr id="140" name="Google Shape;140;p19"/>
          <p:cNvSpPr/>
          <p:nvPr/>
        </p:nvSpPr>
        <p:spPr>
          <a:xfrm>
            <a:off x="8532568" y="2073300"/>
            <a:ext cx="56808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56291" lvl="0" marL="55629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839"/>
              <a:buFont typeface="Calibri"/>
              <a:buAutoNum type="arabicPeriod"/>
            </a:pPr>
            <a:r>
              <a:rPr b="0" i="0" lang="en-US" sz="2839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Create circular paths for each object</a:t>
            </a:r>
            <a:endParaRPr b="0" i="0" sz="2839" u="none" cap="none" strike="noStrike"/>
          </a:p>
        </p:txBody>
      </p:sp>
      <p:sp>
        <p:nvSpPr>
          <p:cNvPr id="141" name="Google Shape;141;p19"/>
          <p:cNvSpPr/>
          <p:nvPr/>
        </p:nvSpPr>
        <p:spPr>
          <a:xfrm>
            <a:off x="8532568" y="3379424"/>
            <a:ext cx="56808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56291" lvl="0" marL="55629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839"/>
              <a:buFont typeface="Calibri"/>
              <a:buAutoNum type="arabicPeriod" startAt="2"/>
            </a:pPr>
            <a:r>
              <a:rPr b="0" i="0" lang="en-US" sz="2839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Set different duration</a:t>
            </a:r>
            <a:r>
              <a:rPr lang="en-US" sz="2839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for movement and turning</a:t>
            </a:r>
            <a:endParaRPr b="0" i="0" sz="2839" u="none" cap="none" strike="noStrike"/>
          </a:p>
        </p:txBody>
      </p:sp>
      <p:sp>
        <p:nvSpPr>
          <p:cNvPr id="142" name="Google Shape;142;p19"/>
          <p:cNvSpPr/>
          <p:nvPr/>
        </p:nvSpPr>
        <p:spPr>
          <a:xfrm>
            <a:off x="8285327" y="5274289"/>
            <a:ext cx="56808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56291" lvl="0" marL="55629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839"/>
              <a:buFont typeface="Calibri"/>
              <a:buAutoNum type="arabicPeriod" startAt="3"/>
            </a:pPr>
            <a:r>
              <a:rPr b="0" i="0" lang="en-US" sz="2839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Use run parallel so all objects move &amp; rotate at once</a:t>
            </a:r>
            <a:endParaRPr b="0" i="0" sz="2839" u="none" cap="none" strike="noStrike"/>
          </a:p>
        </p:txBody>
      </p:sp>
      <p:pic>
        <p:nvPicPr>
          <p:cNvPr id="143" name="Google Shape;143;p19" title="CoBlocks_Scene_1_L1_-_Paths_&amp;_Parallel.png"/>
          <p:cNvPicPr preferRelativeResize="0"/>
          <p:nvPr/>
        </p:nvPicPr>
        <p:blipFill rotWithShape="1">
          <a:blip r:embed="rId3">
            <a:alphaModFix/>
          </a:blip>
          <a:srcRect b="53529" l="0" r="0" t="0"/>
          <a:stretch/>
        </p:blipFill>
        <p:spPr>
          <a:xfrm>
            <a:off x="432025" y="792250"/>
            <a:ext cx="7183401" cy="5440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31800" y="290400"/>
            <a:ext cx="143784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32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Your Mission: </a:t>
            </a:r>
            <a:r>
              <a:rPr lang="en-US" sz="32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Use Parallel processing to make the Rover &amp; Train move</a:t>
            </a:r>
            <a:endParaRPr b="0" i="0" sz="3250" u="none" cap="none" strike="noStrike"/>
          </a:p>
        </p:txBody>
      </p:sp>
      <p:pic>
        <p:nvPicPr>
          <p:cNvPr id="150" name="Google Shape;150;p20" title="Screenshot 2025-10-03 at 17.35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75" y="965317"/>
            <a:ext cx="12847677" cy="658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>
            <a:off x="1007525" y="4021675"/>
            <a:ext cx="1507200" cy="38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1007525" y="5774275"/>
            <a:ext cx="1507200" cy="38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1007525" y="4783675"/>
            <a:ext cx="1507200" cy="38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793790" y="3719393"/>
            <a:ext cx="1041142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lang="en-US" sz="4450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Extension</a:t>
            </a: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: Complete Solar System</a:t>
            </a:r>
            <a:endParaRPr b="0" i="0" sz="4450" u="none" cap="none" strike="noStrike"/>
          </a:p>
        </p:txBody>
      </p:sp>
      <p:pic>
        <p:nvPicPr>
          <p:cNvPr descr="preencoded.png" id="161" name="Google Shape;16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4768334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1020604" y="590240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Add Inner Planets</a:t>
            </a:r>
            <a:endParaRPr b="0" i="0" sz="2200" u="none" cap="none" strike="noStrike"/>
          </a:p>
        </p:txBody>
      </p:sp>
      <p:sp>
        <p:nvSpPr>
          <p:cNvPr id="163" name="Google Shape;163;p21"/>
          <p:cNvSpPr/>
          <p:nvPr/>
        </p:nvSpPr>
        <p:spPr>
          <a:xfrm>
            <a:off x="1020604" y="6392823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Mercury, Venus, Earth, Mars using run parallel with different speeds</a:t>
            </a:r>
            <a:endParaRPr b="0" i="0" sz="1750" u="none" cap="none" strike="noStrike"/>
          </a:p>
        </p:txBody>
      </p:sp>
      <p:pic>
        <p:nvPicPr>
          <p:cNvPr descr="preencoded.png" id="164" name="Google Shape;16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1357" y="4768334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/>
          <p:nvPr/>
        </p:nvSpPr>
        <p:spPr>
          <a:xfrm>
            <a:off x="5368171" y="590240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Add Outer Planets</a:t>
            </a:r>
            <a:endParaRPr b="0" i="0" sz="2200" u="none" cap="none" strike="noStrike"/>
          </a:p>
        </p:txBody>
      </p:sp>
      <p:sp>
        <p:nvSpPr>
          <p:cNvPr id="166" name="Google Shape;166;p21"/>
          <p:cNvSpPr/>
          <p:nvPr/>
        </p:nvSpPr>
        <p:spPr>
          <a:xfrm>
            <a:off x="5368171" y="6392823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Jupiter, Saturn, Uranus, Neptune with forever blocks</a:t>
            </a:r>
            <a:endParaRPr b="0" i="0" sz="1750" u="none" cap="none" strike="noStrike"/>
          </a:p>
        </p:txBody>
      </p:sp>
      <p:pic>
        <p:nvPicPr>
          <p:cNvPr descr="preencoded.png" id="167" name="Google Shape;16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8924" y="4768334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9715738" y="590240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Planet Rotation</a:t>
            </a:r>
            <a:endParaRPr b="0" i="0" sz="2200" u="none" cap="none" strike="noStrike"/>
          </a:p>
        </p:txBody>
      </p:sp>
      <p:sp>
        <p:nvSpPr>
          <p:cNvPr id="169" name="Google Shape;169;p21"/>
          <p:cNvSpPr/>
          <p:nvPr/>
        </p:nvSpPr>
        <p:spPr>
          <a:xfrm>
            <a:off x="9715738" y="6392823"/>
            <a:ext cx="389393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All planets spinning on their axes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